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61" r:id="rId3"/>
    <p:sldId id="262" r:id="rId4"/>
    <p:sldId id="263" r:id="rId5"/>
    <p:sldId id="294" r:id="rId6"/>
    <p:sldId id="269" r:id="rId7"/>
    <p:sldId id="270" r:id="rId8"/>
    <p:sldId id="273" r:id="rId9"/>
    <p:sldId id="292" r:id="rId10"/>
    <p:sldId id="289" r:id="rId11"/>
    <p:sldId id="271" r:id="rId12"/>
    <p:sldId id="268" r:id="rId13"/>
    <p:sldId id="279" r:id="rId14"/>
    <p:sldId id="276" r:id="rId15"/>
    <p:sldId id="278" r:id="rId16"/>
    <p:sldId id="277" r:id="rId17"/>
    <p:sldId id="275" r:id="rId18"/>
    <p:sldId id="280" r:id="rId19"/>
    <p:sldId id="274" r:id="rId20"/>
    <p:sldId id="291" r:id="rId21"/>
    <p:sldId id="290" r:id="rId22"/>
    <p:sldId id="264" r:id="rId23"/>
    <p:sldId id="281" r:id="rId24"/>
    <p:sldId id="282" r:id="rId25"/>
    <p:sldId id="287" r:id="rId26"/>
    <p:sldId id="283" r:id="rId27"/>
    <p:sldId id="284" r:id="rId28"/>
    <p:sldId id="285" r:id="rId29"/>
    <p:sldId id="286" r:id="rId30"/>
    <p:sldId id="265" r:id="rId31"/>
    <p:sldId id="293" r:id="rId32"/>
    <p:sldId id="266" r:id="rId33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4D80"/>
    <a:srgbClr val="F6B365"/>
    <a:srgbClr val="7F78AC"/>
    <a:srgbClr val="35BFDC"/>
    <a:srgbClr val="DA6846"/>
    <a:srgbClr val="472C59"/>
    <a:srgbClr val="FC0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b057702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" name="Google Shape;68;g8b05770257_0_0:notes"/>
          <p:cNvSpPr txBox="1">
            <a:spLocks noGrp="1"/>
          </p:cNvSpPr>
          <p:nvPr>
            <p:ph type="body" idx="1"/>
          </p:nvPr>
        </p:nvSpPr>
        <p:spPr>
          <a:xfrm>
            <a:off x="685800" y="43449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9" name="Google Shape;69;g8b057702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411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28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03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3072828" y="1221600"/>
            <a:ext cx="45234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300">
                <a:solidFill>
                  <a:srgbClr val="FFFFFF"/>
                </a:solidFill>
              </a:defRPr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072828" y="3421257"/>
            <a:ext cx="452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>
                <a:solidFill>
                  <a:srgbClr val="FFFFFF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072828" y="4239000"/>
            <a:ext cx="4523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1544"/>
            <a:ext cx="9144001" cy="4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12" y="4808100"/>
            <a:ext cx="1081810" cy="2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1544"/>
            <a:ext cx="9144001" cy="424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4"/>
          <p:cNvGrpSpPr/>
          <p:nvPr/>
        </p:nvGrpSpPr>
        <p:grpSpPr>
          <a:xfrm>
            <a:off x="0" y="810000"/>
            <a:ext cx="8994677" cy="0"/>
            <a:chOff x="0" y="3175"/>
            <a:chExt cx="6626" cy="0"/>
          </a:xfrm>
        </p:grpSpPr>
        <p:sp>
          <p:nvSpPr>
            <p:cNvPr id="60" name="Google Shape;60;p14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rgbClr val="0111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rgbClr val="0111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52426" y="78487"/>
            <a:ext cx="84372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4461375" y="4879801"/>
            <a:ext cx="2211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adencollum?utm_source=unsplash&amp;utm_medium=referral&amp;utm_content=creditCopyText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/photos/ready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chive.ics.uci.edu/ml/datasets/Gas+Sensor+Array+Drift+Datase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imonmigaj?utm_source=unsplash&amp;utm_medium=referral&amp;utm_content=creditCopyText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/photos/yoga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256309" y="2845735"/>
            <a:ext cx="8042093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400" b="1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ES" sz="2400" b="1" dirty="0"/>
              <a:t>Trabajo Fin de Máster</a:t>
            </a:r>
            <a:endParaRPr sz="2400" b="1" dirty="0"/>
          </a:p>
          <a:p>
            <a:pPr lvl="0" algn="r">
              <a:lnSpc>
                <a:spcPct val="100000"/>
              </a:lnSpc>
              <a:buSzPts val="4500"/>
            </a:pPr>
            <a:r>
              <a:rPr lang="es-ES" sz="2400" dirty="0"/>
              <a:t>Estudio del efecto de la deriva de sensores para gases en modelos de ML</a:t>
            </a:r>
            <a:endParaRPr sz="2400" b="0" dirty="0"/>
          </a:p>
          <a:p>
            <a:pPr lvl="0" algn="r">
              <a:lnSpc>
                <a:spcPct val="100000"/>
              </a:lnSpc>
              <a:buSzPts val="4500"/>
            </a:pPr>
            <a:br>
              <a:rPr lang="es-ES" sz="1400" dirty="0"/>
            </a:br>
            <a:r>
              <a:rPr lang="es-ES" sz="1400" dirty="0"/>
              <a:t>Autor: Daniel GARCIA TEBA</a:t>
            </a:r>
            <a:br>
              <a:rPr lang="es-ES" sz="1400" dirty="0"/>
            </a:br>
            <a:r>
              <a:rPr lang="es-ES" sz="1400" dirty="0"/>
              <a:t>Tutor: Miguel Ángel GÓMEZ LOPEZ</a:t>
            </a:r>
            <a:endParaRPr sz="1400" b="0" dirty="0"/>
          </a:p>
        </p:txBody>
      </p:sp>
      <p:sp>
        <p:nvSpPr>
          <p:cNvPr id="72" name="Google Shape;72;p15"/>
          <p:cNvSpPr/>
          <p:nvPr/>
        </p:nvSpPr>
        <p:spPr>
          <a:xfrm>
            <a:off x="5490102" y="3165816"/>
            <a:ext cx="2808300" cy="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>
            <a:cxnSpLocks/>
          </p:cNvCxnSpPr>
          <p:nvPr/>
        </p:nvCxnSpPr>
        <p:spPr>
          <a:xfrm>
            <a:off x="5490102" y="3165816"/>
            <a:ext cx="36540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 descr="Universidad Europea Miguel de Cervantes (UEMC) | OCUD">
            <a:extLst>
              <a:ext uri="{FF2B5EF4-FFF2-40B4-BE49-F238E27FC236}">
                <a16:creationId xmlns:a16="http://schemas.microsoft.com/office/drawing/2014/main" id="{82ACF9AF-4365-425C-B35A-89464C38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84" y="192966"/>
            <a:ext cx="1044997" cy="58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914-2678-4630-A0ED-82C15296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0EBA2-1A40-45EA-94BA-7A086604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F59386-547E-4F9D-A674-E30E3DC4437E}"/>
              </a:ext>
            </a:extLst>
          </p:cNvPr>
          <p:cNvSpPr txBox="1"/>
          <p:nvPr/>
        </p:nvSpPr>
        <p:spPr>
          <a:xfrm>
            <a:off x="3989026" y="4443193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chemeClr val="bg1"/>
                </a:solidFill>
              </a:rPr>
              <a:t>Take</a:t>
            </a:r>
            <a:r>
              <a:rPr lang="es-ES" sz="4000" dirty="0">
                <a:solidFill>
                  <a:schemeClr val="bg1"/>
                </a:solidFill>
              </a:rPr>
              <a:t> a </a:t>
            </a:r>
            <a:r>
              <a:rPr lang="es-ES" sz="4000" dirty="0" err="1">
                <a:solidFill>
                  <a:schemeClr val="bg1"/>
                </a:solidFill>
              </a:rPr>
              <a:t>deep</a:t>
            </a:r>
            <a:r>
              <a:rPr lang="es-ES" sz="4000" dirty="0">
                <a:solidFill>
                  <a:schemeClr val="bg1"/>
                </a:solidFill>
              </a:rPr>
              <a:t> </a:t>
            </a:r>
            <a:r>
              <a:rPr lang="es-ES" sz="4000" dirty="0" err="1">
                <a:solidFill>
                  <a:schemeClr val="bg1"/>
                </a:solidFill>
              </a:rPr>
              <a:t>breath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1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94FAF-DC28-4A2D-BD53-944B20C8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5" y="548985"/>
            <a:ext cx="4414405" cy="441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F14D6-83CF-4B95-A344-63841E038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r="14470" b="26611"/>
          <a:stretch/>
        </p:blipFill>
        <p:spPr>
          <a:xfrm>
            <a:off x="5368637" y="1845791"/>
            <a:ext cx="3255817" cy="1451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4EC1B-2989-4C02-8BDD-CE06E573F601}"/>
              </a:ext>
            </a:extLst>
          </p:cNvPr>
          <p:cNvSpPr txBox="1"/>
          <p:nvPr/>
        </p:nvSpPr>
        <p:spPr>
          <a:xfrm>
            <a:off x="4983416" y="3297709"/>
            <a:ext cx="396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3.4. Pares de Gas-Concentración más abundantes</a:t>
            </a:r>
          </a:p>
        </p:txBody>
      </p:sp>
    </p:spTree>
    <p:extLst>
      <p:ext uri="{BB962C8B-B14F-4D97-AF65-F5344CB8AC3E}">
        <p14:creationId xmlns:p14="http://schemas.microsoft.com/office/powerpoint/2010/main" val="19985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D02FD-DC27-42FA-9E33-DFF0C6ED34DD}"/>
              </a:ext>
            </a:extLst>
          </p:cNvPr>
          <p:cNvSpPr txBox="1"/>
          <p:nvPr/>
        </p:nvSpPr>
        <p:spPr>
          <a:xfrm>
            <a:off x="1459188" y="4352586"/>
            <a:ext cx="594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Exponential</a:t>
            </a:r>
            <a:r>
              <a:rPr lang="es-ES" dirty="0"/>
              <a:t>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(EMA) </a:t>
            </a:r>
            <a:r>
              <a:rPr lang="es-ES" dirty="0" err="1"/>
              <a:t>Ref</a:t>
            </a:r>
            <a:r>
              <a:rPr lang="es-ES" dirty="0"/>
              <a:t> (Vergara y cols.,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C640E-FA97-4F3F-893B-8ECB3F69D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69"/>
          <a:stretch/>
        </p:blipFill>
        <p:spPr>
          <a:xfrm>
            <a:off x="1895192" y="3022392"/>
            <a:ext cx="5068615" cy="1330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31361-1638-42D6-AC2F-7EAA0C05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11" y="641225"/>
            <a:ext cx="7373379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D02FD-DC27-42FA-9E33-DFF0C6ED34DD}"/>
              </a:ext>
            </a:extLst>
          </p:cNvPr>
          <p:cNvSpPr txBox="1"/>
          <p:nvPr/>
        </p:nvSpPr>
        <p:spPr>
          <a:xfrm>
            <a:off x="1701642" y="4250224"/>
            <a:ext cx="594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Exponential</a:t>
            </a:r>
            <a:r>
              <a:rPr lang="es-ES" dirty="0"/>
              <a:t>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(EMA) </a:t>
            </a:r>
            <a:r>
              <a:rPr lang="es-ES" dirty="0" err="1"/>
              <a:t>Ref</a:t>
            </a:r>
            <a:r>
              <a:rPr lang="es-ES" dirty="0"/>
              <a:t> (Vergara y cols., 2011)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F0BE7-C19A-4DE5-ACCC-827D09D7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6" y="739387"/>
            <a:ext cx="5458693" cy="34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5A3603-C23C-4663-9FF8-4CEA4F15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" y="924586"/>
            <a:ext cx="3471179" cy="899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0963447-3EB1-4E1C-89A2-9C8F7F7F037B}"/>
              </a:ext>
            </a:extLst>
          </p:cNvPr>
          <p:cNvSpPr/>
          <p:nvPr/>
        </p:nvSpPr>
        <p:spPr>
          <a:xfrm>
            <a:off x="3703231" y="1107556"/>
            <a:ext cx="768927" cy="5334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89739-D632-40D1-AA58-D365207618F8}"/>
              </a:ext>
            </a:extLst>
          </p:cNvPr>
          <p:cNvSpPr txBox="1"/>
          <p:nvPr/>
        </p:nvSpPr>
        <p:spPr>
          <a:xfrm>
            <a:off x="4593380" y="1004924"/>
            <a:ext cx="185712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8 </a:t>
            </a:r>
            <a:r>
              <a:rPr lang="es-ES" dirty="0" err="1"/>
              <a:t>features</a:t>
            </a:r>
            <a:r>
              <a:rPr lang="es-ES" dirty="0"/>
              <a:t> para cada medición de  par Gas-Concentración.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56815-7ED4-48F6-9858-F2FA1D48451D}"/>
              </a:ext>
            </a:extLst>
          </p:cNvPr>
          <p:cNvSpPr txBox="1"/>
          <p:nvPr/>
        </p:nvSpPr>
        <p:spPr>
          <a:xfrm>
            <a:off x="352426" y="3369135"/>
            <a:ext cx="858981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¿Son adecuados para entrenar modelos ML?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¿Estaría  ya todo listo para entrenar?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25FB7DC-3CFE-446A-A22A-33C023E1D159}"/>
              </a:ext>
            </a:extLst>
          </p:cNvPr>
          <p:cNvSpPr/>
          <p:nvPr/>
        </p:nvSpPr>
        <p:spPr>
          <a:xfrm>
            <a:off x="6450506" y="1148989"/>
            <a:ext cx="485512" cy="450534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8FD7C-2CF7-4BCF-ADAA-39E6DBBDF45C}"/>
              </a:ext>
            </a:extLst>
          </p:cNvPr>
          <p:cNvSpPr txBox="1"/>
          <p:nvPr/>
        </p:nvSpPr>
        <p:spPr>
          <a:xfrm>
            <a:off x="6936018" y="1004924"/>
            <a:ext cx="112039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16 sensores disponibles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0D64F-6B51-4A0D-8EB7-A0A9FDEFA568}"/>
              </a:ext>
            </a:extLst>
          </p:cNvPr>
          <p:cNvSpPr txBox="1"/>
          <p:nvPr/>
        </p:nvSpPr>
        <p:spPr>
          <a:xfrm>
            <a:off x="1041581" y="2140173"/>
            <a:ext cx="7058890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128 </a:t>
            </a:r>
            <a:r>
              <a:rPr lang="es-ES" sz="1800" dirty="0" err="1"/>
              <a:t>features</a:t>
            </a:r>
            <a:r>
              <a:rPr lang="es-ES" sz="1800" dirty="0"/>
              <a:t> para cada medición de  par Gas-Concentración.</a:t>
            </a: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A38657D8-32E8-4488-AD90-CFD56AEF3D06}"/>
              </a:ext>
            </a:extLst>
          </p:cNvPr>
          <p:cNvSpPr/>
          <p:nvPr/>
        </p:nvSpPr>
        <p:spPr>
          <a:xfrm>
            <a:off x="8132616" y="1090448"/>
            <a:ext cx="598182" cy="56761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6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BC5D-8B43-476B-9C00-38BA086D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7E9F4-5772-4917-906F-20DC34088471}"/>
              </a:ext>
            </a:extLst>
          </p:cNvPr>
          <p:cNvSpPr txBox="1"/>
          <p:nvPr/>
        </p:nvSpPr>
        <p:spPr>
          <a:xfrm>
            <a:off x="6390204" y="2013540"/>
            <a:ext cx="250502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No. </a:t>
            </a:r>
          </a:p>
          <a:p>
            <a:r>
              <a:rPr lang="es-ES" dirty="0"/>
              <a:t>Las variables generadas por la descomposición de la señal, están </a:t>
            </a:r>
            <a:r>
              <a:rPr lang="es-ES" b="1" dirty="0" err="1"/>
              <a:t>correladas</a:t>
            </a:r>
            <a:r>
              <a:rPr lang="es-E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1828E-52C6-440E-9895-6C5C2EA4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" y="739387"/>
            <a:ext cx="5997973" cy="3502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18AF4-3CC8-48BE-9B30-780AE9907F01}"/>
              </a:ext>
            </a:extLst>
          </p:cNvPr>
          <p:cNvSpPr txBox="1"/>
          <p:nvPr/>
        </p:nvSpPr>
        <p:spPr>
          <a:xfrm>
            <a:off x="2401297" y="4223327"/>
            <a:ext cx="156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Ref</a:t>
            </a:r>
            <a:r>
              <a:rPr lang="es-ES" dirty="0"/>
              <a:t> Zhao, 2019</a:t>
            </a:r>
          </a:p>
        </p:txBody>
      </p:sp>
    </p:spTree>
    <p:extLst>
      <p:ext uri="{BB962C8B-B14F-4D97-AF65-F5344CB8AC3E}">
        <p14:creationId xmlns:p14="http://schemas.microsoft.com/office/powerpoint/2010/main" val="373895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BC5D-8B43-476B-9C00-38BA086D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7E9F4-5772-4917-906F-20DC34088471}"/>
              </a:ext>
            </a:extLst>
          </p:cNvPr>
          <p:cNvSpPr txBox="1"/>
          <p:nvPr/>
        </p:nvSpPr>
        <p:spPr>
          <a:xfrm>
            <a:off x="713509" y="2803675"/>
            <a:ext cx="737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Además, de los 16 sensores, han sido calibrados con diferentes sensibilidades, y cada tipo de sensor es más eficiente para detectar un gas concreto.</a:t>
            </a:r>
          </a:p>
          <a:p>
            <a:endParaRPr lang="es-ES" dirty="0"/>
          </a:p>
          <a:p>
            <a:r>
              <a:rPr lang="es-ES" sz="1600" b="1" dirty="0"/>
              <a:t>Esto significa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Habrá mediciones que </a:t>
            </a:r>
            <a:r>
              <a:rPr lang="es-ES" b="1" dirty="0"/>
              <a:t>saturen</a:t>
            </a:r>
            <a:r>
              <a:rPr lang="es-ES" dirty="0"/>
              <a:t> algunos sensores, y otros sensores no sean capaz de </a:t>
            </a:r>
            <a:r>
              <a:rPr lang="es-ES" b="1" dirty="0"/>
              <a:t>detectar nada</a:t>
            </a:r>
            <a:r>
              <a:rPr lang="es-E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mediciones entre sensores estarán </a:t>
            </a:r>
            <a:r>
              <a:rPr lang="es-ES" b="1" dirty="0" err="1"/>
              <a:t>correladas</a:t>
            </a:r>
            <a:r>
              <a:rPr lang="es-E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A8A2C-0E8D-4B8A-A7BA-B836B06F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8" y="739387"/>
            <a:ext cx="791638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BC5D-8B43-476B-9C00-38BA086D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7E9F4-5772-4917-906F-20DC34088471}"/>
              </a:ext>
            </a:extLst>
          </p:cNvPr>
          <p:cNvSpPr txBox="1"/>
          <p:nvPr/>
        </p:nvSpPr>
        <p:spPr>
          <a:xfrm>
            <a:off x="6679049" y="2008285"/>
            <a:ext cx="1996277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Sensores del mismo tipo tienden a generar señales muy similares.</a:t>
            </a:r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C87AC-6867-498B-ABD1-61BDF7EE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1071995"/>
            <a:ext cx="6126854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44C33-01F9-4C0F-B121-8213FA183D57}"/>
              </a:ext>
            </a:extLst>
          </p:cNvPr>
          <p:cNvSpPr txBox="1"/>
          <p:nvPr/>
        </p:nvSpPr>
        <p:spPr>
          <a:xfrm>
            <a:off x="451495" y="4100945"/>
            <a:ext cx="6712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 el Eje X están las 8 </a:t>
            </a:r>
            <a:r>
              <a:rPr lang="es-ES" sz="1100" dirty="0" err="1"/>
              <a:t>features</a:t>
            </a:r>
            <a:r>
              <a:rPr lang="es-ES" sz="1100" dirty="0"/>
              <a:t> </a:t>
            </a:r>
            <a:r>
              <a:rPr lang="es-ES" sz="1100" dirty="0" err="1"/>
              <a:t>extraidas</a:t>
            </a:r>
            <a:r>
              <a:rPr lang="es-ES" sz="1100" dirty="0"/>
              <a:t> para el gas, y en el </a:t>
            </a:r>
            <a:r>
              <a:rPr lang="es-ES" sz="1100" dirty="0" err="1"/>
              <a:t>ejeY</a:t>
            </a:r>
            <a:r>
              <a:rPr lang="es-ES" sz="1100" dirty="0"/>
              <a:t> su valor. </a:t>
            </a:r>
          </a:p>
        </p:txBody>
      </p:sp>
    </p:spTree>
    <p:extLst>
      <p:ext uri="{BB962C8B-B14F-4D97-AF65-F5344CB8AC3E}">
        <p14:creationId xmlns:p14="http://schemas.microsoft.com/office/powerpoint/2010/main" val="344965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BC5D-8B43-476B-9C00-38BA086D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7E9F4-5772-4917-906F-20DC34088471}"/>
              </a:ext>
            </a:extLst>
          </p:cNvPr>
          <p:cNvSpPr txBox="1"/>
          <p:nvPr/>
        </p:nvSpPr>
        <p:spPr>
          <a:xfrm>
            <a:off x="5106333" y="1439140"/>
            <a:ext cx="3538904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Se ha calculado la matriz de correlación para las 8 componentes de los 16 sensores (128).</a:t>
            </a:r>
          </a:p>
          <a:p>
            <a:endParaRPr lang="es-ES" dirty="0"/>
          </a:p>
          <a:p>
            <a:r>
              <a:rPr lang="es-ES" dirty="0"/>
              <a:t>Puede observarse cómo para un mismo sensor la correlación entre </a:t>
            </a:r>
            <a:r>
              <a:rPr lang="es-ES" dirty="0" err="1"/>
              <a:t>features</a:t>
            </a:r>
            <a:r>
              <a:rPr lang="es-ES" dirty="0"/>
              <a:t> es fuerte, y la correlación entre sensores también existe.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1C255-858D-4407-A252-33DA6C39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2" y="614458"/>
            <a:ext cx="3959140" cy="39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3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2011D-80E4-4E1D-ADBA-B82C735C7DF5}"/>
              </a:ext>
            </a:extLst>
          </p:cNvPr>
          <p:cNvSpPr txBox="1"/>
          <p:nvPr/>
        </p:nvSpPr>
        <p:spPr>
          <a:xfrm>
            <a:off x="352426" y="739387"/>
            <a:ext cx="858981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¿Son adecuados para entrenar modelos ML? </a:t>
            </a:r>
          </a:p>
          <a:p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Resumen hasta ahora</a:t>
            </a:r>
          </a:p>
          <a:p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Hemos eliminado la variable concentración del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Se han transformado las señales temporales para poder alimentar a los modelos ML, pero la descomposición genera </a:t>
            </a:r>
            <a:r>
              <a:rPr lang="es-ES" sz="1600" dirty="0" err="1">
                <a:solidFill>
                  <a:schemeClr val="tx1"/>
                </a:solidFill>
              </a:rPr>
              <a:t>features</a:t>
            </a:r>
            <a:r>
              <a:rPr lang="es-ES" sz="1600" dirty="0">
                <a:solidFill>
                  <a:schemeClr val="tx1"/>
                </a:solidFill>
              </a:rPr>
              <a:t> que están fuertemente </a:t>
            </a:r>
            <a:r>
              <a:rPr lang="es-ES" sz="1600" dirty="0" err="1">
                <a:solidFill>
                  <a:schemeClr val="tx1"/>
                </a:solidFill>
              </a:rPr>
              <a:t>correladas</a:t>
            </a:r>
            <a:r>
              <a:rPr lang="es-ES" sz="1600" dirty="0">
                <a:solidFill>
                  <a:schemeClr val="tx1"/>
                </a:solidFill>
              </a:rPr>
              <a:t> entre sí.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De los 16 sensores, aquellos del mismo tipo generan señales similares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4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FC22-77E6-4D44-A8E2-0F662AB3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3" name="Google Shape;129;p19">
            <a:extLst>
              <a:ext uri="{FF2B5EF4-FFF2-40B4-BE49-F238E27FC236}">
                <a16:creationId xmlns:a16="http://schemas.microsoft.com/office/drawing/2014/main" id="{1555FACC-B177-4AC2-ABA8-53C2A908907B}"/>
              </a:ext>
            </a:extLst>
          </p:cNvPr>
          <p:cNvSpPr txBox="1"/>
          <p:nvPr/>
        </p:nvSpPr>
        <p:spPr>
          <a:xfrm>
            <a:off x="352426" y="529085"/>
            <a:ext cx="7574615" cy="390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s-ES" sz="2000" dirty="0"/>
              <a:t>Presentación del problema</a:t>
            </a:r>
            <a:endParaRPr sz="2000" dirty="0"/>
          </a:p>
          <a:p>
            <a:pPr marL="5588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s-ES" sz="2000" dirty="0"/>
              <a:t>Obtención y procesado de los datos	</a:t>
            </a:r>
          </a:p>
          <a:p>
            <a:pPr marL="558800" lvl="0" indent="-457200">
              <a:lnSpc>
                <a:spcPct val="300000"/>
              </a:lnSpc>
              <a:buSzPts val="2000"/>
              <a:buFont typeface="+mj-lt"/>
              <a:buAutoNum type="arabicPeriod"/>
            </a:pPr>
            <a:r>
              <a:rPr lang="es-ES" sz="2000" dirty="0"/>
              <a:t>Diseño e implementación de los modelos</a:t>
            </a:r>
          </a:p>
          <a:p>
            <a:pPr marL="558800" lvl="0" indent="-457200">
              <a:lnSpc>
                <a:spcPct val="300000"/>
              </a:lnSpc>
              <a:buSzPts val="2000"/>
              <a:buFont typeface="+mj-lt"/>
              <a:buAutoNum type="arabicPeriod"/>
            </a:pPr>
            <a:r>
              <a:rPr lang="es-ES" sz="2000" dirty="0"/>
              <a:t>Conclusiones y planes de mejora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02553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D084-D642-41FD-93A4-197CB9DC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6B6F4-BE31-4AEA-8254-CA345AC2F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9" b="7819"/>
          <a:stretch/>
        </p:blipFill>
        <p:spPr>
          <a:xfrm>
            <a:off x="-974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06445-7262-4544-B947-FEB17796262C}"/>
              </a:ext>
            </a:extLst>
          </p:cNvPr>
          <p:cNvSpPr/>
          <p:nvPr/>
        </p:nvSpPr>
        <p:spPr>
          <a:xfrm>
            <a:off x="6689912" y="4888006"/>
            <a:ext cx="24531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Photo by </a:t>
            </a:r>
            <a:r>
              <a:rPr lang="en-US" sz="10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Braden </a:t>
            </a:r>
            <a:r>
              <a:rPr lang="en-US" sz="105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Collum</a:t>
            </a:r>
            <a:r>
              <a:rPr lang="en-US" sz="1050" dirty="0">
                <a:solidFill>
                  <a:schemeClr val="bg1"/>
                </a:solidFill>
              </a:rPr>
              <a:t> on </a:t>
            </a:r>
            <a:r>
              <a:rPr lang="en-US" sz="105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9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2FFC-D02A-4C08-BB31-EA1D43D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 descr="A picture containing person, person, glasses, sunglasses&#10;&#10;Description automatically generated">
            <a:extLst>
              <a:ext uri="{FF2B5EF4-FFF2-40B4-BE49-F238E27FC236}">
                <a16:creationId xmlns:a16="http://schemas.microsoft.com/office/drawing/2014/main" id="{E52C0C63-BEE9-4B0D-B216-3F3B4E77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7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D4E3E-59FA-4084-AA4E-279FEFE52134}"/>
              </a:ext>
            </a:extLst>
          </p:cNvPr>
          <p:cNvSpPr txBox="1"/>
          <p:nvPr/>
        </p:nvSpPr>
        <p:spPr>
          <a:xfrm>
            <a:off x="255443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supervisados. Modelo de red neuronal secuencial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7FCCC-EABA-4FE1-B2AB-881084788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462320" y="1072710"/>
            <a:ext cx="4161637" cy="2848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56B61-776A-4F04-8565-A3C0843F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52" y="664825"/>
            <a:ext cx="3474967" cy="3435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D9AFA-A7AF-4F86-A017-542F334FDF26}"/>
              </a:ext>
            </a:extLst>
          </p:cNvPr>
          <p:cNvSpPr txBox="1"/>
          <p:nvPr/>
        </p:nvSpPr>
        <p:spPr>
          <a:xfrm>
            <a:off x="462320" y="3939583"/>
            <a:ext cx="3770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Matrix de confusión </a:t>
            </a:r>
            <a:r>
              <a:rPr lang="es-ES" dirty="0"/>
              <a:t>obtenida con </a:t>
            </a:r>
            <a:r>
              <a:rPr lang="es-ES" dirty="0" err="1"/>
              <a:t>train</a:t>
            </a:r>
            <a:r>
              <a:rPr lang="es-ES" dirty="0"/>
              <a:t>-test Split al 70/30. Valores absolutos.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BEF9F-399A-4547-8F0C-480CB73787BD}"/>
              </a:ext>
            </a:extLst>
          </p:cNvPr>
          <p:cNvSpPr txBox="1"/>
          <p:nvPr/>
        </p:nvSpPr>
        <p:spPr>
          <a:xfrm>
            <a:off x="4967213" y="4065784"/>
            <a:ext cx="377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Matrix de confusión </a:t>
            </a:r>
            <a:r>
              <a:rPr lang="es-ES" dirty="0"/>
              <a:t>obtenida usando lotes 1 al 9 de entrenamiento y lote 10 para la validación. Valores relativos. </a:t>
            </a:r>
          </a:p>
        </p:txBody>
      </p:sp>
    </p:spTree>
    <p:extLst>
      <p:ext uri="{BB962C8B-B14F-4D97-AF65-F5344CB8AC3E}">
        <p14:creationId xmlns:p14="http://schemas.microsoft.com/office/powerpoint/2010/main" val="142408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5F4AF-073E-4A10-ADFD-BB1C4F862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1"/>
          <a:stretch/>
        </p:blipFill>
        <p:spPr>
          <a:xfrm>
            <a:off x="199472" y="1052944"/>
            <a:ext cx="4261693" cy="313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28769-3F52-447C-A3B8-775EAD0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8" r="6237"/>
          <a:stretch/>
        </p:blipFill>
        <p:spPr>
          <a:xfrm>
            <a:off x="4682834" y="1125288"/>
            <a:ext cx="4261693" cy="3214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76A22-678C-4F97-B061-69C1CB71DD30}"/>
              </a:ext>
            </a:extLst>
          </p:cNvPr>
          <p:cNvSpPr txBox="1"/>
          <p:nvPr/>
        </p:nvSpPr>
        <p:spPr>
          <a:xfrm>
            <a:off x="255443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supervisados. Modelo de red neuronal secuencial</a:t>
            </a:r>
          </a:p>
        </p:txBody>
      </p:sp>
    </p:spTree>
    <p:extLst>
      <p:ext uri="{BB962C8B-B14F-4D97-AF65-F5344CB8AC3E}">
        <p14:creationId xmlns:p14="http://schemas.microsoft.com/office/powerpoint/2010/main" val="1506260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D4E3E-59FA-4084-AA4E-279FEFE52134}"/>
              </a:ext>
            </a:extLst>
          </p:cNvPr>
          <p:cNvSpPr txBox="1"/>
          <p:nvPr/>
        </p:nvSpPr>
        <p:spPr>
          <a:xfrm>
            <a:off x="276225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de red neuronal secuencial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A188B-6B67-41C6-ABE7-E09DBE8B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51" y="571644"/>
            <a:ext cx="5368249" cy="4152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28980-CC33-484B-A759-1FC029BCA58D}"/>
              </a:ext>
            </a:extLst>
          </p:cNvPr>
          <p:cNvSpPr txBox="1"/>
          <p:nvPr/>
        </p:nvSpPr>
        <p:spPr>
          <a:xfrm>
            <a:off x="276225" y="1126168"/>
            <a:ext cx="30693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Figura: Matriz de confusión utilizando solo sensores tipo A en la 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sup</a:t>
            </a:r>
            <a:r>
              <a:rPr lang="es-ES" dirty="0"/>
              <a:t> </a:t>
            </a:r>
            <a:r>
              <a:rPr lang="es-ES" dirty="0" err="1"/>
              <a:t>izq</a:t>
            </a:r>
            <a:r>
              <a:rPr lang="es-ES" dirty="0"/>
              <a:t>, solo sensores tipo B en la 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sup</a:t>
            </a:r>
            <a:r>
              <a:rPr lang="es-ES" dirty="0"/>
              <a:t> </a:t>
            </a:r>
            <a:r>
              <a:rPr lang="es-ES" dirty="0" err="1"/>
              <a:t>derch</a:t>
            </a:r>
            <a:r>
              <a:rPr lang="es-ES" dirty="0"/>
              <a:t> y así sucesivamente.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sensor tipo A predice bastante bien todos los tipos de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sensores B no consiguen detectar dos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tipo C y D fallan mucho al detectar un gas en concreto.</a:t>
            </a:r>
          </a:p>
        </p:txBody>
      </p:sp>
    </p:spTree>
    <p:extLst>
      <p:ext uri="{BB962C8B-B14F-4D97-AF65-F5344CB8AC3E}">
        <p14:creationId xmlns:p14="http://schemas.microsoft.com/office/powerpoint/2010/main" val="156590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D4E3E-59FA-4084-AA4E-279FEFE52134}"/>
              </a:ext>
            </a:extLst>
          </p:cNvPr>
          <p:cNvSpPr txBox="1"/>
          <p:nvPr/>
        </p:nvSpPr>
        <p:spPr>
          <a:xfrm>
            <a:off x="276225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810DA-678E-416D-808B-7C1ACFAE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24" y="656258"/>
            <a:ext cx="4096051" cy="3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87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28980-CC33-484B-A759-1FC029BCA58D}"/>
              </a:ext>
            </a:extLst>
          </p:cNvPr>
          <p:cNvSpPr txBox="1"/>
          <p:nvPr/>
        </p:nvSpPr>
        <p:spPr>
          <a:xfrm>
            <a:off x="276225" y="3338949"/>
            <a:ext cx="8513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Figura. </a:t>
            </a:r>
          </a:p>
          <a:p>
            <a:r>
              <a:rPr lang="es-ES" dirty="0"/>
              <a:t>A la izquierda, color según </a:t>
            </a:r>
            <a:r>
              <a:rPr lang="es-ES" dirty="0" err="1"/>
              <a:t>clusters</a:t>
            </a:r>
            <a:r>
              <a:rPr lang="es-ES" dirty="0"/>
              <a:t> detectados. </a:t>
            </a:r>
          </a:p>
          <a:p>
            <a:r>
              <a:rPr lang="es-ES" dirty="0"/>
              <a:t>A la derecha, color según el gas al que pertenece.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47475-18A2-4C1D-80A1-F73B774C0C0D}"/>
              </a:ext>
            </a:extLst>
          </p:cNvPr>
          <p:cNvSpPr txBox="1"/>
          <p:nvPr/>
        </p:nvSpPr>
        <p:spPr>
          <a:xfrm>
            <a:off x="255443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no supervisados. PCA + </a:t>
            </a:r>
            <a:r>
              <a:rPr lang="es-ES" dirty="0" err="1"/>
              <a:t>KMeans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417F1-C31C-41CD-A11E-C642956A7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"/>
          <a:stretch/>
        </p:blipFill>
        <p:spPr>
          <a:xfrm>
            <a:off x="276225" y="865567"/>
            <a:ext cx="8344324" cy="2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47475-18A2-4C1D-80A1-F73B774C0C0D}"/>
              </a:ext>
            </a:extLst>
          </p:cNvPr>
          <p:cNvSpPr txBox="1"/>
          <p:nvPr/>
        </p:nvSpPr>
        <p:spPr>
          <a:xfrm>
            <a:off x="289060" y="585499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no supervisados. TSNE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98819-7310-437F-A208-4BD92B3F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27" y="739386"/>
            <a:ext cx="5047761" cy="3743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BDAC6-F504-4843-AA4B-49894EBC0904}"/>
              </a:ext>
            </a:extLst>
          </p:cNvPr>
          <p:cNvSpPr txBox="1"/>
          <p:nvPr/>
        </p:nvSpPr>
        <p:spPr>
          <a:xfrm>
            <a:off x="352426" y="2164717"/>
            <a:ext cx="340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Figura. </a:t>
            </a:r>
          </a:p>
          <a:p>
            <a:r>
              <a:rPr lang="es-ES" dirty="0"/>
              <a:t>Color según el gas al que pertenece. </a:t>
            </a:r>
          </a:p>
        </p:txBody>
      </p:sp>
    </p:spTree>
    <p:extLst>
      <p:ext uri="{BB962C8B-B14F-4D97-AF65-F5344CB8AC3E}">
        <p14:creationId xmlns:p14="http://schemas.microsoft.com/office/powerpoint/2010/main" val="22371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47475-18A2-4C1D-80A1-F73B774C0C0D}"/>
              </a:ext>
            </a:extLst>
          </p:cNvPr>
          <p:cNvSpPr txBox="1"/>
          <p:nvPr/>
        </p:nvSpPr>
        <p:spPr>
          <a:xfrm>
            <a:off x="255443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no supervisados. PCA+ </a:t>
            </a:r>
            <a:r>
              <a:rPr lang="es-ES" dirty="0" err="1"/>
              <a:t>KMeans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BDAC6-F504-4843-AA4B-49894EBC0904}"/>
              </a:ext>
            </a:extLst>
          </p:cNvPr>
          <p:cNvSpPr txBox="1"/>
          <p:nvPr/>
        </p:nvSpPr>
        <p:spPr>
          <a:xfrm>
            <a:off x="352426" y="2164717"/>
            <a:ext cx="340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Figura. </a:t>
            </a:r>
          </a:p>
          <a:p>
            <a:r>
              <a:rPr lang="es-ES" dirty="0"/>
              <a:t>Color según el gas al que pertenece.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1235F-4011-4020-A1BF-82CF8846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/>
          <a:stretch/>
        </p:blipFill>
        <p:spPr>
          <a:xfrm>
            <a:off x="352426" y="788681"/>
            <a:ext cx="7994073" cy="315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AB95A-AED3-46A6-AF87-DF56D75E8659}"/>
              </a:ext>
            </a:extLst>
          </p:cNvPr>
          <p:cNvSpPr txBox="1"/>
          <p:nvPr/>
        </p:nvSpPr>
        <p:spPr>
          <a:xfrm>
            <a:off x="352426" y="3844433"/>
            <a:ext cx="8437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Figura. </a:t>
            </a:r>
          </a:p>
          <a:p>
            <a:r>
              <a:rPr lang="es-ES" sz="1050" dirty="0"/>
              <a:t>Resultados PCA para los datos del </a:t>
            </a:r>
            <a:r>
              <a:rPr lang="es-ES" sz="1050" dirty="0" err="1"/>
              <a:t>batch</a:t>
            </a:r>
            <a:r>
              <a:rPr lang="es-ES" sz="1050" dirty="0"/>
              <a:t> 1, sensor1 y concentraciones por debajo de 100ppmv. Se han coloreado los puntos según a qué gas pertenece.</a:t>
            </a:r>
          </a:p>
          <a:p>
            <a:r>
              <a:rPr lang="es-ES" sz="1050" dirty="0"/>
              <a:t>A la </a:t>
            </a:r>
            <a:r>
              <a:rPr lang="es-ES" sz="1050" dirty="0" err="1"/>
              <a:t>izq</a:t>
            </a:r>
            <a:r>
              <a:rPr lang="es-ES" sz="1050" dirty="0"/>
              <a:t> se ha reducido la dimensionalidad a 2d, y a la derecha a 3d. Los gases aparecen en </a:t>
            </a:r>
            <a:r>
              <a:rPr lang="es-ES" sz="1050" dirty="0" err="1"/>
              <a:t>clusters</a:t>
            </a:r>
            <a:r>
              <a:rPr lang="es-ES" sz="1050" dirty="0"/>
              <a:t> bien diferenciados. </a:t>
            </a:r>
          </a:p>
        </p:txBody>
      </p:sp>
    </p:spTree>
    <p:extLst>
      <p:ext uri="{BB962C8B-B14F-4D97-AF65-F5344CB8AC3E}">
        <p14:creationId xmlns:p14="http://schemas.microsoft.com/office/powerpoint/2010/main" val="144699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e implementación de los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47475-18A2-4C1D-80A1-F73B774C0C0D}"/>
              </a:ext>
            </a:extLst>
          </p:cNvPr>
          <p:cNvSpPr txBox="1"/>
          <p:nvPr/>
        </p:nvSpPr>
        <p:spPr>
          <a:xfrm>
            <a:off x="255443" y="585498"/>
            <a:ext cx="512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no supervisados. PCA+ </a:t>
            </a:r>
            <a:r>
              <a:rPr lang="es-ES" dirty="0" err="1"/>
              <a:t>KMeans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AB95A-AED3-46A6-AF87-DF56D75E8659}"/>
              </a:ext>
            </a:extLst>
          </p:cNvPr>
          <p:cNvSpPr txBox="1"/>
          <p:nvPr/>
        </p:nvSpPr>
        <p:spPr>
          <a:xfrm>
            <a:off x="352426" y="3632585"/>
            <a:ext cx="86253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Figura. </a:t>
            </a:r>
          </a:p>
          <a:p>
            <a:r>
              <a:rPr lang="es-ES" sz="1050" dirty="0"/>
              <a:t>Resultados PCA para los datos del </a:t>
            </a:r>
            <a:r>
              <a:rPr lang="es-ES" sz="1050" dirty="0" err="1"/>
              <a:t>batch</a:t>
            </a:r>
            <a:r>
              <a:rPr lang="es-ES" sz="1050" dirty="0"/>
              <a:t> 1 y 10, sensor1 y concentraciones por debajo de 100ppmv. Se han coloreado los puntos según a qué gas pertenece.</a:t>
            </a:r>
          </a:p>
          <a:p>
            <a:r>
              <a:rPr lang="es-ES" sz="1050" dirty="0"/>
              <a:t>Los puntos que han aparecido con respecto a la imagen anterior no se han agrupado con el </a:t>
            </a:r>
            <a:r>
              <a:rPr lang="es-ES" sz="1050" dirty="0" err="1"/>
              <a:t>cluster</a:t>
            </a:r>
            <a:r>
              <a:rPr lang="es-ES" sz="1050" dirty="0"/>
              <a:t> del </a:t>
            </a:r>
            <a:r>
              <a:rPr lang="es-ES" sz="1050" dirty="0" err="1"/>
              <a:t>batch</a:t>
            </a:r>
            <a:r>
              <a:rPr lang="es-ES" sz="1050" dirty="0"/>
              <a:t> 10, si no que han generado una nueva rama, lo que nos indica que son lo suficiente diferentes como para estar agrupadas aparte.</a:t>
            </a:r>
            <a:endParaRPr lang="es-E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8417F-8E66-4FE4-B63D-10A8D0D3F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4" b="3100"/>
          <a:stretch/>
        </p:blipFill>
        <p:spPr>
          <a:xfrm>
            <a:off x="935322" y="961722"/>
            <a:ext cx="6678974" cy="25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del problema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257EA-2B90-4C7E-A68C-8F0A8A54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739387"/>
            <a:ext cx="5513387" cy="3311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95AEEB-AC1C-4469-9207-4B64CA57429C}"/>
              </a:ext>
            </a:extLst>
          </p:cNvPr>
          <p:cNvSpPr txBox="1"/>
          <p:nvPr/>
        </p:nvSpPr>
        <p:spPr>
          <a:xfrm>
            <a:off x="595746" y="4080164"/>
            <a:ext cx="5209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err="1"/>
              <a:t>Ref</a:t>
            </a:r>
            <a:r>
              <a:rPr lang="es-ES" sz="700" dirty="0"/>
              <a:t>: Yi, </a:t>
            </a:r>
            <a:r>
              <a:rPr lang="es-ES" sz="700" dirty="0" err="1"/>
              <a:t>Ting</a:t>
            </a:r>
            <a:r>
              <a:rPr lang="es-ES" sz="700" dirty="0"/>
              <a:t>-Hua &amp; Huang, Hai-</a:t>
            </a:r>
            <a:r>
              <a:rPr lang="es-ES" sz="700" dirty="0" err="1"/>
              <a:t>Bin</a:t>
            </a:r>
            <a:r>
              <a:rPr lang="es-ES" sz="700" dirty="0"/>
              <a:t> &amp; Li, Hong-</a:t>
            </a:r>
            <a:r>
              <a:rPr lang="es-ES" sz="700" dirty="0" err="1"/>
              <a:t>Nan</a:t>
            </a:r>
            <a:r>
              <a:rPr lang="es-ES" sz="700" dirty="0"/>
              <a:t>. (2017). </a:t>
            </a:r>
            <a:r>
              <a:rPr lang="es-ES" sz="700" dirty="0" err="1"/>
              <a:t>Development</a:t>
            </a:r>
            <a:r>
              <a:rPr lang="es-ES" sz="700" dirty="0"/>
              <a:t> </a:t>
            </a:r>
            <a:r>
              <a:rPr lang="es-ES" sz="700" dirty="0" err="1"/>
              <a:t>of</a:t>
            </a:r>
            <a:r>
              <a:rPr lang="es-ES" sz="700" dirty="0"/>
              <a:t> sensor </a:t>
            </a:r>
            <a:r>
              <a:rPr lang="es-ES" sz="700" dirty="0" err="1"/>
              <a:t>validation</a:t>
            </a:r>
            <a:r>
              <a:rPr lang="es-ES" sz="700" dirty="0"/>
              <a:t> </a:t>
            </a:r>
            <a:r>
              <a:rPr lang="es-ES" sz="700" dirty="0" err="1"/>
              <a:t>methodologies</a:t>
            </a:r>
            <a:r>
              <a:rPr lang="es-ES" sz="700" dirty="0"/>
              <a:t> </a:t>
            </a:r>
            <a:r>
              <a:rPr lang="es-ES" sz="700" dirty="0" err="1"/>
              <a:t>for</a:t>
            </a:r>
            <a:r>
              <a:rPr lang="es-ES" sz="700" dirty="0"/>
              <a:t> </a:t>
            </a:r>
            <a:r>
              <a:rPr lang="es-ES" sz="700" dirty="0" err="1"/>
              <a:t>structural</a:t>
            </a:r>
            <a:r>
              <a:rPr lang="es-ES" sz="700" dirty="0"/>
              <a:t> </a:t>
            </a:r>
            <a:r>
              <a:rPr lang="es-ES" sz="700" dirty="0" err="1"/>
              <a:t>health</a:t>
            </a:r>
            <a:r>
              <a:rPr lang="es-ES" sz="700" dirty="0"/>
              <a:t> </a:t>
            </a:r>
            <a:r>
              <a:rPr lang="es-ES" sz="700" dirty="0" err="1"/>
              <a:t>monitoring</a:t>
            </a:r>
            <a:r>
              <a:rPr lang="es-ES" sz="700" dirty="0"/>
              <a:t>: A </a:t>
            </a:r>
            <a:r>
              <a:rPr lang="es-ES" sz="700" dirty="0" err="1"/>
              <a:t>comprehensive</a:t>
            </a:r>
            <a:r>
              <a:rPr lang="es-ES" sz="700" dirty="0"/>
              <a:t> </a:t>
            </a:r>
            <a:r>
              <a:rPr lang="es-ES" sz="700" dirty="0" err="1"/>
              <a:t>review</a:t>
            </a:r>
            <a:r>
              <a:rPr lang="es-ES" sz="700" dirty="0"/>
              <a:t>. </a:t>
            </a:r>
            <a:r>
              <a:rPr lang="es-ES" sz="700" dirty="0" err="1"/>
              <a:t>Measurement</a:t>
            </a:r>
            <a:r>
              <a:rPr lang="es-ES" sz="700" dirty="0"/>
              <a:t>. 109. 10.1016/j.measurement.2017.05.064.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C1080-5EE6-4121-86F9-293FD0906A64}"/>
              </a:ext>
            </a:extLst>
          </p:cNvPr>
          <p:cNvSpPr txBox="1"/>
          <p:nvPr/>
        </p:nvSpPr>
        <p:spPr>
          <a:xfrm>
            <a:off x="6282425" y="1702435"/>
            <a:ext cx="240376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Sensor drift es el </a:t>
            </a:r>
            <a:r>
              <a:rPr lang="en-US" dirty="0" err="1"/>
              <a:t>fenómeno</a:t>
            </a:r>
            <a:r>
              <a:rPr lang="en-US" dirty="0"/>
              <a:t> que se produce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dirty="0" err="1"/>
              <a:t>diferencia</a:t>
            </a:r>
            <a:r>
              <a:rPr lang="en-US" dirty="0"/>
              <a:t> entre el valor </a:t>
            </a:r>
            <a:r>
              <a:rPr lang="en-US" dirty="0" err="1"/>
              <a:t>esperado</a:t>
            </a:r>
            <a:r>
              <a:rPr lang="en-US" dirty="0"/>
              <a:t> y el </a:t>
            </a:r>
            <a:r>
              <a:rPr lang="en-US" dirty="0" err="1"/>
              <a:t>obtenido</a:t>
            </a:r>
            <a:r>
              <a:rPr lang="en-US" dirty="0"/>
              <a:t> </a:t>
            </a:r>
            <a:r>
              <a:rPr lang="en-US" dirty="0" err="1"/>
              <a:t>varía</a:t>
            </a:r>
            <a:r>
              <a:rPr lang="en-US" dirty="0"/>
              <a:t> </a:t>
            </a:r>
            <a:r>
              <a:rPr lang="en-US" dirty="0" err="1"/>
              <a:t>linearmente</a:t>
            </a:r>
            <a:r>
              <a:rPr lang="en-US" dirty="0"/>
              <a:t> con el </a:t>
            </a:r>
            <a:r>
              <a:rPr lang="en-US" dirty="0" err="1"/>
              <a:t>tiempo</a:t>
            </a:r>
            <a:r>
              <a:rPr lang="en-US" dirty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7981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planes de mejora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AA230-CBF6-4B65-8D88-6B1B9F5A1CE1}"/>
              </a:ext>
            </a:extLst>
          </p:cNvPr>
          <p:cNvSpPr txBox="1"/>
          <p:nvPr/>
        </p:nvSpPr>
        <p:spPr>
          <a:xfrm>
            <a:off x="297007" y="845126"/>
            <a:ext cx="8056418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La deriva o </a:t>
            </a:r>
            <a:r>
              <a:rPr lang="es-ES" sz="1200" dirty="0" err="1"/>
              <a:t>drift</a:t>
            </a:r>
            <a:r>
              <a:rPr lang="es-ES" sz="1200" dirty="0"/>
              <a:t> en los sensores tiene un </a:t>
            </a:r>
            <a:r>
              <a:rPr lang="es-ES" sz="1200" b="1" dirty="0"/>
              <a:t>efecto muy negativo en la capacidad de predicción de los modelos de regresión, </a:t>
            </a:r>
            <a:r>
              <a:rPr lang="es-ES" sz="1200" dirty="0"/>
              <a:t>que</a:t>
            </a:r>
            <a:r>
              <a:rPr lang="es-ES" sz="1200" b="1" dirty="0"/>
              <a:t> </a:t>
            </a:r>
            <a:r>
              <a:rPr lang="es-ES" sz="1200" dirty="0"/>
              <a:t>no puede obviarse. Tanto redes neuronales, </a:t>
            </a:r>
            <a:r>
              <a:rPr lang="es-ES" sz="1200" dirty="0" err="1"/>
              <a:t>randomForest</a:t>
            </a:r>
            <a:r>
              <a:rPr lang="es-ES" sz="1200" dirty="0"/>
              <a:t> o </a:t>
            </a:r>
            <a:r>
              <a:rPr lang="es-ES" sz="1200" dirty="0" err="1"/>
              <a:t>LightGBM</a:t>
            </a:r>
            <a:r>
              <a:rPr lang="es-ES" sz="1200" dirty="0"/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Los métodos de clasificación basados en redes neuronales </a:t>
            </a:r>
            <a:r>
              <a:rPr lang="es-ES" sz="1200" b="1" dirty="0"/>
              <a:t>son lentos en entrenar</a:t>
            </a:r>
            <a:r>
              <a:rPr lang="es-ES" sz="1200" dirty="0"/>
              <a:t>, y su </a:t>
            </a:r>
            <a:r>
              <a:rPr lang="es-ES" sz="1200" b="1" dirty="0" err="1"/>
              <a:t>accuracy</a:t>
            </a:r>
            <a:r>
              <a:rPr lang="es-ES" sz="1200" dirty="0"/>
              <a:t> se va reduciendo conforme nos alejamos de los datos de entrenamiento.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Los métodos basados en </a:t>
            </a:r>
            <a:r>
              <a:rPr lang="es-ES" sz="1200" dirty="0" err="1"/>
              <a:t>RandomForest</a:t>
            </a:r>
            <a:r>
              <a:rPr lang="es-ES" sz="1200" dirty="0"/>
              <a:t> o </a:t>
            </a:r>
            <a:r>
              <a:rPr lang="es-ES" sz="1200" dirty="0" err="1"/>
              <a:t>LightGBM</a:t>
            </a:r>
            <a:r>
              <a:rPr lang="es-ES" sz="1200" dirty="0"/>
              <a:t> entrenan con mucha rapidez, pero </a:t>
            </a:r>
            <a:r>
              <a:rPr lang="es-ES" sz="1200" b="1" dirty="0"/>
              <a:t>no son inmunes al efecto </a:t>
            </a:r>
            <a:r>
              <a:rPr lang="es-ES" sz="1200" dirty="0"/>
              <a:t>del </a:t>
            </a:r>
            <a:r>
              <a:rPr lang="es-ES" sz="1200" dirty="0" err="1"/>
              <a:t>drift</a:t>
            </a:r>
            <a:r>
              <a:rPr lang="es-ES" sz="1200" dirty="0"/>
              <a:t> y el </a:t>
            </a:r>
            <a:r>
              <a:rPr lang="es-ES" sz="1200" b="1" dirty="0" err="1"/>
              <a:t>accuracy</a:t>
            </a:r>
            <a:r>
              <a:rPr lang="es-ES" sz="1200" dirty="0"/>
              <a:t> desciende con mediciones distantes entre sí.</a:t>
            </a:r>
          </a:p>
          <a:p>
            <a:pPr>
              <a:spcAft>
                <a:spcPts val="600"/>
              </a:spcAft>
            </a:pPr>
            <a:endParaRPr lang="es-ES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Todos los métodos anteriormente mencionados </a:t>
            </a:r>
            <a:r>
              <a:rPr lang="es-ES" sz="1200" b="1" dirty="0"/>
              <a:t>fallan en precisión </a:t>
            </a:r>
            <a:r>
              <a:rPr lang="es-ES" sz="1200" dirty="0"/>
              <a:t>a causa del </a:t>
            </a:r>
            <a:r>
              <a:rPr lang="es-ES" sz="1200" dirty="0" err="1"/>
              <a:t>drift</a:t>
            </a:r>
            <a:r>
              <a:rPr lang="es-ES" sz="1200" dirty="0"/>
              <a:t>, </a:t>
            </a:r>
            <a:r>
              <a:rPr lang="es-ES" sz="1200" b="1" dirty="0"/>
              <a:t>no en </a:t>
            </a:r>
            <a:r>
              <a:rPr lang="es-ES" sz="1200" b="1" dirty="0" err="1"/>
              <a:t>accuracy</a:t>
            </a:r>
            <a:r>
              <a:rPr lang="es-ES" sz="1200" dirty="0"/>
              <a:t>, catalogando unos gases de forma errónea en la categoría de otro gas.</a:t>
            </a:r>
          </a:p>
          <a:p>
            <a:pPr>
              <a:spcAft>
                <a:spcPts val="600"/>
              </a:spcAft>
            </a:pPr>
            <a:endParaRPr lang="es-ES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Los métodos de aprendizaje no supervisado </a:t>
            </a:r>
            <a:r>
              <a:rPr lang="es-ES" sz="1200" dirty="0" err="1"/>
              <a:t>Kmeans</a:t>
            </a:r>
            <a:r>
              <a:rPr lang="es-ES" sz="1200" dirty="0"/>
              <a:t> y TSNE </a:t>
            </a:r>
            <a:r>
              <a:rPr lang="es-ES" sz="1200" b="1" dirty="0"/>
              <a:t>tienen un rendimiento mucho peor que las redes neuronales o los RF o LGBM</a:t>
            </a:r>
            <a:r>
              <a:rPr lang="es-ES" sz="1200" dirty="0"/>
              <a:t>. TSNE es muy costoso computacionalmente.</a:t>
            </a:r>
          </a:p>
        </p:txBody>
      </p:sp>
    </p:spTree>
    <p:extLst>
      <p:ext uri="{BB962C8B-B14F-4D97-AF65-F5344CB8AC3E}">
        <p14:creationId xmlns:p14="http://schemas.microsoft.com/office/powerpoint/2010/main" val="428444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37B39A5-C734-4D09-89EC-935A1A34FC7F}"/>
              </a:ext>
            </a:extLst>
          </p:cNvPr>
          <p:cNvSpPr/>
          <p:nvPr/>
        </p:nvSpPr>
        <p:spPr>
          <a:xfrm>
            <a:off x="1640338" y="542162"/>
            <a:ext cx="5040000" cy="37633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¿Preguntas?</a:t>
            </a:r>
          </a:p>
          <a:p>
            <a:pPr algn="ctr"/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Siempre son bienvenidas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FEF95-7A5A-4751-B2A1-89368F4CA758}"/>
              </a:ext>
            </a:extLst>
          </p:cNvPr>
          <p:cNvSpPr txBox="1"/>
          <p:nvPr/>
        </p:nvSpPr>
        <p:spPr>
          <a:xfrm>
            <a:off x="1728865" y="1511004"/>
            <a:ext cx="4862946" cy="307777"/>
          </a:xfrm>
          <a:prstGeom prst="rect">
            <a:avLst/>
          </a:prstGeom>
          <a:solidFill>
            <a:srgbClr val="A44D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+mj-lt"/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10003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BDEC-E828-434D-BCA7-ACAB4CC4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DCFDD-A4BD-42B2-BA6B-5400109117ED}"/>
              </a:ext>
            </a:extLst>
          </p:cNvPr>
          <p:cNvSpPr txBox="1"/>
          <p:nvPr/>
        </p:nvSpPr>
        <p:spPr>
          <a:xfrm>
            <a:off x="949037" y="942110"/>
            <a:ext cx="843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[Ref1] Vergara, A., </a:t>
            </a:r>
            <a:r>
              <a:rPr lang="es-ES" dirty="0" err="1"/>
              <a:t>Ayhan</a:t>
            </a:r>
            <a:r>
              <a:rPr lang="es-ES" dirty="0"/>
              <a:t>, T., </a:t>
            </a:r>
            <a:r>
              <a:rPr lang="es-ES" dirty="0" err="1"/>
              <a:t>Vembu</a:t>
            </a:r>
            <a:r>
              <a:rPr lang="es-ES" dirty="0"/>
              <a:t>, S., Huerta, R., Ryan, M., y </a:t>
            </a:r>
            <a:r>
              <a:rPr lang="es-ES" dirty="0" err="1"/>
              <a:t>Homer</a:t>
            </a:r>
            <a:r>
              <a:rPr lang="es-ES" dirty="0"/>
              <a:t>, M. (2011,</a:t>
            </a:r>
            <a:r>
              <a:rPr lang="fr-FR" dirty="0"/>
              <a:t>01). </a:t>
            </a:r>
          </a:p>
          <a:p>
            <a:r>
              <a:rPr lang="fr-FR" dirty="0"/>
              <a:t>Gas </a:t>
            </a:r>
            <a:r>
              <a:rPr lang="fr-FR" dirty="0" err="1"/>
              <a:t>sensor</a:t>
            </a:r>
            <a:r>
              <a:rPr lang="fr-FR" dirty="0"/>
              <a:t> drift mitigation </a:t>
            </a:r>
            <a:r>
              <a:rPr lang="fr-FR" dirty="0" err="1"/>
              <a:t>using</a:t>
            </a:r>
            <a:r>
              <a:rPr lang="fr-FR" dirty="0"/>
              <a:t> classifier ensembles.</a:t>
            </a:r>
          </a:p>
          <a:p>
            <a:r>
              <a:rPr lang="fr-FR" dirty="0" err="1"/>
              <a:t>doi</a:t>
            </a:r>
            <a:r>
              <a:rPr lang="fr-FR" dirty="0"/>
              <a:t>: 10.1145/</a:t>
            </a:r>
            <a:r>
              <a:rPr lang="es-ES" dirty="0"/>
              <a:t>2003653.2003655</a:t>
            </a:r>
          </a:p>
          <a:p>
            <a:endParaRPr lang="es-ES" dirty="0"/>
          </a:p>
          <a:p>
            <a:r>
              <a:rPr lang="es-ES" dirty="0"/>
              <a:t>[Ref2] Vergara, A., </a:t>
            </a:r>
            <a:r>
              <a:rPr lang="es-ES" dirty="0" err="1"/>
              <a:t>Vembu</a:t>
            </a:r>
            <a:r>
              <a:rPr lang="es-ES" dirty="0"/>
              <a:t>, S., </a:t>
            </a:r>
            <a:r>
              <a:rPr lang="es-ES" dirty="0" err="1"/>
              <a:t>Ayhan</a:t>
            </a:r>
            <a:r>
              <a:rPr lang="es-ES" dirty="0"/>
              <a:t>, T., Ryan, M. A., </a:t>
            </a:r>
            <a:r>
              <a:rPr lang="es-ES" dirty="0" err="1"/>
              <a:t>Homer</a:t>
            </a:r>
            <a:r>
              <a:rPr lang="es-ES" dirty="0"/>
              <a:t>, M. L., y Huerta, R.(2012). </a:t>
            </a:r>
          </a:p>
          <a:p>
            <a:r>
              <a:rPr lang="es-ES" dirty="0"/>
              <a:t>Chemical gas sensor </a:t>
            </a:r>
            <a:r>
              <a:rPr lang="es-ES" dirty="0" err="1"/>
              <a:t>drift</a:t>
            </a:r>
            <a:r>
              <a:rPr lang="es-ES" dirty="0"/>
              <a:t> </a:t>
            </a:r>
            <a:r>
              <a:rPr lang="es-ES" dirty="0" err="1"/>
              <a:t>compensation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classifier</a:t>
            </a:r>
            <a:r>
              <a:rPr lang="es-ES" dirty="0"/>
              <a:t> </a:t>
            </a:r>
            <a:r>
              <a:rPr lang="es-ES" dirty="0" err="1"/>
              <a:t>ensembles</a:t>
            </a:r>
            <a:r>
              <a:rPr lang="es-ES" dirty="0"/>
              <a:t>.</a:t>
            </a:r>
          </a:p>
          <a:p>
            <a:r>
              <a:rPr lang="es-ES" i="1" dirty="0" err="1"/>
              <a:t>Sensors</a:t>
            </a:r>
            <a:r>
              <a:rPr lang="es-ES" i="1" dirty="0"/>
              <a:t> and </a:t>
            </a:r>
            <a:r>
              <a:rPr lang="es-ES" i="1" dirty="0" err="1"/>
              <a:t>Actuators</a:t>
            </a:r>
            <a:r>
              <a:rPr lang="es-ES" i="1" dirty="0"/>
              <a:t>, B: Chemical</a:t>
            </a:r>
            <a:r>
              <a:rPr lang="es-ES" dirty="0"/>
              <a:t>, </a:t>
            </a:r>
            <a:r>
              <a:rPr lang="es-ES" i="1" dirty="0"/>
              <a:t>166-167</a:t>
            </a:r>
            <a:r>
              <a:rPr lang="es-ES" dirty="0"/>
              <a:t>, 320–329.</a:t>
            </a:r>
          </a:p>
          <a:p>
            <a:r>
              <a:rPr lang="es-ES" dirty="0" err="1"/>
              <a:t>doi</a:t>
            </a:r>
            <a:r>
              <a:rPr lang="es-ES" dirty="0"/>
              <a:t>: 10.1016/j.snb.2012.01.074</a:t>
            </a:r>
          </a:p>
          <a:p>
            <a:endParaRPr lang="es-ES" dirty="0"/>
          </a:p>
          <a:p>
            <a:r>
              <a:rPr lang="es-ES" dirty="0"/>
              <a:t>[Ref3] Zhao, H., Li, L., Xiao, W., </a:t>
            </a:r>
            <a:r>
              <a:rPr lang="es-ES" dirty="0" err="1"/>
              <a:t>Meng</a:t>
            </a:r>
            <a:r>
              <a:rPr lang="es-ES" dirty="0"/>
              <a:t>, Z., Han, y </a:t>
            </a:r>
            <a:r>
              <a:rPr lang="es-ES" dirty="0" err="1"/>
              <a:t>Yu</a:t>
            </a:r>
            <a:r>
              <a:rPr lang="es-ES" dirty="0"/>
              <a:t>, H. (2019, 09). </a:t>
            </a:r>
          </a:p>
          <a:p>
            <a:r>
              <a:rPr lang="es-ES" dirty="0"/>
              <a:t>Sensor </a:t>
            </a:r>
            <a:r>
              <a:rPr lang="es-ES" dirty="0" err="1"/>
              <a:t>drift</a:t>
            </a:r>
            <a:r>
              <a:rPr lang="es-ES" dirty="0"/>
              <a:t> </a:t>
            </a:r>
            <a:r>
              <a:rPr lang="en-US" dirty="0"/>
              <a:t>compensation based on the improved </a:t>
            </a:r>
            <a:r>
              <a:rPr lang="en-US" dirty="0" err="1"/>
              <a:t>lstm</a:t>
            </a:r>
            <a:r>
              <a:rPr lang="en-US" dirty="0"/>
              <a:t> and </a:t>
            </a:r>
            <a:r>
              <a:rPr lang="en-US" dirty="0" err="1"/>
              <a:t>svm</a:t>
            </a:r>
            <a:r>
              <a:rPr lang="en-US" dirty="0"/>
              <a:t> multi-class ensemble</a:t>
            </a:r>
          </a:p>
          <a:p>
            <a:r>
              <a:rPr lang="en-US" dirty="0"/>
              <a:t>learning models. </a:t>
            </a:r>
            <a:r>
              <a:rPr lang="en-US" i="1" dirty="0"/>
              <a:t>Sensors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, 3844. </a:t>
            </a:r>
            <a:r>
              <a:rPr lang="en-US" dirty="0" err="1"/>
              <a:t>doi</a:t>
            </a:r>
            <a:r>
              <a:rPr lang="en-US" dirty="0"/>
              <a:t>: 10.3390/s19183844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900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46FDF-3F73-4D63-9242-5D7F2351B5C8}"/>
              </a:ext>
            </a:extLst>
          </p:cNvPr>
          <p:cNvSpPr txBox="1"/>
          <p:nvPr/>
        </p:nvSpPr>
        <p:spPr>
          <a:xfrm>
            <a:off x="167596" y="4071097"/>
            <a:ext cx="3767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Esquema del sistema de adquisición, donde pueden verse los 16 sensores de gas </a:t>
            </a:r>
            <a:r>
              <a:rPr lang="es-ES" sz="1200" dirty="0" err="1"/>
              <a:t>Figaro</a:t>
            </a:r>
            <a:r>
              <a:rPr lang="es-ES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88D06-BD43-49E9-97D5-C9E2F89634E8}"/>
              </a:ext>
            </a:extLst>
          </p:cNvPr>
          <p:cNvSpPr txBox="1"/>
          <p:nvPr/>
        </p:nvSpPr>
        <p:spPr>
          <a:xfrm>
            <a:off x="4523508" y="2405242"/>
            <a:ext cx="426611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Gas Sensor Array </a:t>
            </a:r>
            <a:r>
              <a:rPr lang="es-ES" b="1" dirty="0" err="1"/>
              <a:t>Drift</a:t>
            </a:r>
            <a:r>
              <a:rPr lang="es-ES" b="1" dirty="0"/>
              <a:t> </a:t>
            </a:r>
            <a:r>
              <a:rPr lang="es-ES" b="1" dirty="0" err="1"/>
              <a:t>Dataset</a:t>
            </a:r>
            <a:r>
              <a:rPr lang="es-ES" b="1" dirty="0"/>
              <a:t> Data Set</a:t>
            </a:r>
          </a:p>
          <a:p>
            <a:r>
              <a:rPr lang="es-ES" dirty="0">
                <a:hlinkClick r:id="rId2"/>
              </a:rPr>
              <a:t>https://archive.ics.uci.edu/ml//datasets/Gas+Sensor+Array+Drift+Dataset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sz="1100" b="1" dirty="0" err="1"/>
              <a:t>Source</a:t>
            </a:r>
            <a:r>
              <a:rPr lang="es-ES" sz="1100" b="1" dirty="0"/>
              <a:t>:</a:t>
            </a:r>
            <a:endParaRPr lang="es-ES" sz="1100" dirty="0"/>
          </a:p>
          <a:p>
            <a:r>
              <a:rPr lang="es-ES" sz="1100" dirty="0" err="1"/>
              <a:t>Creators</a:t>
            </a:r>
            <a:r>
              <a:rPr lang="es-ES" sz="1100" dirty="0"/>
              <a:t>: Alexander Vergara (</a:t>
            </a:r>
            <a:r>
              <a:rPr lang="es-ES" sz="1100" u="sng" dirty="0" err="1"/>
              <a:t>vergara</a:t>
            </a:r>
            <a:r>
              <a:rPr lang="es-ES" sz="1100" u="sng" dirty="0"/>
              <a:t> </a:t>
            </a:r>
            <a:r>
              <a:rPr lang="es-ES" sz="1100" b="1" u="sng" dirty="0"/>
              <a:t>'@'</a:t>
            </a:r>
            <a:r>
              <a:rPr lang="es-ES" sz="1100" u="sng" dirty="0"/>
              <a:t> ucsd.edu</a:t>
            </a:r>
            <a:r>
              <a:rPr lang="es-ES" sz="1100" dirty="0"/>
              <a:t>)</a:t>
            </a:r>
            <a:br>
              <a:rPr lang="es-ES" sz="1100" dirty="0"/>
            </a:br>
            <a:r>
              <a:rPr lang="es-ES" sz="1100" dirty="0" err="1"/>
              <a:t>BioCircutis</a:t>
            </a:r>
            <a:r>
              <a:rPr lang="es-ES" sz="1100" dirty="0"/>
              <a:t> </a:t>
            </a:r>
            <a:r>
              <a:rPr lang="es-ES" sz="1100" dirty="0" err="1"/>
              <a:t>Institute</a:t>
            </a:r>
            <a:br>
              <a:rPr lang="es-ES" sz="1100" dirty="0"/>
            </a:br>
            <a:r>
              <a:rPr lang="es-ES" sz="1100" dirty="0" err="1"/>
              <a:t>University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California San Diego</a:t>
            </a:r>
            <a:br>
              <a:rPr lang="es-ES" sz="1100" dirty="0"/>
            </a:br>
            <a:r>
              <a:rPr lang="es-ES" sz="1100" dirty="0"/>
              <a:t>San Diego, California, USA</a:t>
            </a:r>
            <a:br>
              <a:rPr lang="es-ES" sz="1100" dirty="0"/>
            </a:br>
            <a:r>
              <a:rPr lang="es-ES" sz="1100" dirty="0" err="1"/>
              <a:t>Donors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Dataset</a:t>
            </a:r>
            <a:r>
              <a:rPr lang="es-ES" sz="1100" dirty="0"/>
              <a:t>: Alexander Vergara (</a:t>
            </a:r>
            <a:r>
              <a:rPr lang="es-ES" sz="1100" u="sng" dirty="0" err="1"/>
              <a:t>vergara</a:t>
            </a:r>
            <a:r>
              <a:rPr lang="es-ES" sz="1100" u="sng" dirty="0"/>
              <a:t> </a:t>
            </a:r>
            <a:r>
              <a:rPr lang="es-ES" sz="1100" b="1" u="sng" dirty="0"/>
              <a:t>'@'</a:t>
            </a:r>
            <a:r>
              <a:rPr lang="es-ES" sz="1100" u="sng" dirty="0"/>
              <a:t> ucsd.edu</a:t>
            </a:r>
            <a:r>
              <a:rPr lang="es-ES" sz="1100" dirty="0"/>
              <a:t>)</a:t>
            </a:r>
            <a:br>
              <a:rPr lang="es-ES" sz="1100" dirty="0"/>
            </a:br>
            <a:r>
              <a:rPr lang="es-ES" sz="1100" dirty="0"/>
              <a:t>Ramon Huerta (</a:t>
            </a:r>
            <a:r>
              <a:rPr lang="es-ES" sz="1100" u="sng" dirty="0" err="1"/>
              <a:t>rhuerta</a:t>
            </a:r>
            <a:r>
              <a:rPr lang="es-ES" sz="1100" u="sng" dirty="0"/>
              <a:t> </a:t>
            </a:r>
            <a:r>
              <a:rPr lang="es-ES" sz="1100" b="1" u="sng" dirty="0"/>
              <a:t>'@'</a:t>
            </a:r>
            <a:r>
              <a:rPr lang="es-ES" sz="1100" u="sng" dirty="0"/>
              <a:t> ucsd.edu</a:t>
            </a:r>
            <a:r>
              <a:rPr lang="es-ES" sz="1100" dirty="0"/>
              <a:t>)</a:t>
            </a:r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3CAAE-DBF4-42C0-887F-B9878254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881" y="824242"/>
            <a:ext cx="4163006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2EDBD-E5B4-4EAC-92A7-1FC34342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8" y="739387"/>
            <a:ext cx="3407160" cy="3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45CB8D2-6389-43DE-8879-48A78EC6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84857-BB7E-4B70-9644-0D2D41EC671B}"/>
              </a:ext>
            </a:extLst>
          </p:cNvPr>
          <p:cNvSpPr txBox="1"/>
          <p:nvPr/>
        </p:nvSpPr>
        <p:spPr>
          <a:xfrm>
            <a:off x="0" y="305923"/>
            <a:ext cx="35518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¿Qué datos tenemos?</a:t>
            </a:r>
          </a:p>
          <a:p>
            <a:r>
              <a:rPr lang="es-ES" sz="1800" dirty="0">
                <a:solidFill>
                  <a:schemeClr val="bg1"/>
                </a:solidFill>
              </a:rPr>
              <a:t>           ¿Son adecuados para</a:t>
            </a:r>
          </a:p>
          <a:p>
            <a:r>
              <a:rPr lang="es-ES" sz="1800" dirty="0">
                <a:solidFill>
                  <a:schemeClr val="bg1"/>
                </a:solidFill>
              </a:rPr>
              <a:t>             entrenar modelos ML? </a:t>
            </a:r>
          </a:p>
        </p:txBody>
      </p:sp>
    </p:spTree>
    <p:extLst>
      <p:ext uri="{BB962C8B-B14F-4D97-AF65-F5344CB8AC3E}">
        <p14:creationId xmlns:p14="http://schemas.microsoft.com/office/powerpoint/2010/main" val="366314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0AF0F-18EC-4C2F-85C1-E50831AD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3" y="910941"/>
            <a:ext cx="4510633" cy="3176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DD792-FEDE-408E-8523-9564326C2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579" y="862445"/>
            <a:ext cx="4218817" cy="3418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39339-EC44-4F49-865F-1DFC90050E89}"/>
              </a:ext>
            </a:extLst>
          </p:cNvPr>
          <p:cNvSpPr txBox="1"/>
          <p:nvPr/>
        </p:nvSpPr>
        <p:spPr>
          <a:xfrm>
            <a:off x="214744" y="3817065"/>
            <a:ext cx="45106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100" dirty="0"/>
              <a:t>Tabla 3.1 : Distribución de los lotes a lo largo del tiempo.</a:t>
            </a:r>
          </a:p>
          <a:p>
            <a:endParaRPr lang="es-E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2A178-FC6D-4464-B65E-BEDC0E7CE06F}"/>
              </a:ext>
            </a:extLst>
          </p:cNvPr>
          <p:cNvSpPr txBox="1"/>
          <p:nvPr/>
        </p:nvSpPr>
        <p:spPr>
          <a:xfrm>
            <a:off x="4801578" y="3751697"/>
            <a:ext cx="421881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100" dirty="0"/>
              <a:t>Figura 3.1: Número de muestras de gas por </a:t>
            </a:r>
            <a:r>
              <a:rPr lang="es-ES" sz="1100" dirty="0" err="1"/>
              <a:t>Batch</a:t>
            </a:r>
            <a:r>
              <a:rPr lang="es-ES" sz="1100" dirty="0"/>
              <a:t>. El número de muestras ensayadas en cada lote es muy desigual, donde los lotes 1,4,5,8 y 9 cuentan con muchas menos mediciones que el resto.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119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BD657-76B3-4B85-91DB-9FE53DE1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7" y="591894"/>
            <a:ext cx="5218624" cy="4127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97C8D-C2D7-47C7-B343-6A7A2BA2C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r="14470" b="26611"/>
          <a:stretch/>
        </p:blipFill>
        <p:spPr>
          <a:xfrm>
            <a:off x="5533809" y="1589482"/>
            <a:ext cx="3255817" cy="1451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DB11C-725A-49F7-BBB4-701D2D98BA59}"/>
              </a:ext>
            </a:extLst>
          </p:cNvPr>
          <p:cNvSpPr txBox="1"/>
          <p:nvPr/>
        </p:nvSpPr>
        <p:spPr>
          <a:xfrm>
            <a:off x="5533809" y="3041400"/>
            <a:ext cx="297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3.4. Pares de Gas-Concentración más abundantes</a:t>
            </a:r>
          </a:p>
        </p:txBody>
      </p:sp>
    </p:spTree>
    <p:extLst>
      <p:ext uri="{BB962C8B-B14F-4D97-AF65-F5344CB8AC3E}">
        <p14:creationId xmlns:p14="http://schemas.microsoft.com/office/powerpoint/2010/main" val="297176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1A6A-B233-4F3D-BC28-9AB1925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y procesado de los datos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2011D-80E4-4E1D-ADBA-B82C735C7DF5}"/>
              </a:ext>
            </a:extLst>
          </p:cNvPr>
          <p:cNvSpPr txBox="1"/>
          <p:nvPr/>
        </p:nvSpPr>
        <p:spPr>
          <a:xfrm>
            <a:off x="401565" y="1334623"/>
            <a:ext cx="858981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>
                    <a:lumMod val="50000"/>
                  </a:schemeClr>
                </a:solidFill>
              </a:rPr>
              <a:t>¿Son adecuados para entrenar modelos ML? </a:t>
            </a:r>
          </a:p>
          <a:p>
            <a:endParaRPr lang="es-E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Datos desbalanceados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En los primeros lotes no hay muestras de el gas6.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Los valores de concentración de las mediciones de cada gas no son constantes. </a:t>
            </a:r>
          </a:p>
        </p:txBody>
      </p:sp>
    </p:spTree>
    <p:extLst>
      <p:ext uri="{BB962C8B-B14F-4D97-AF65-F5344CB8AC3E}">
        <p14:creationId xmlns:p14="http://schemas.microsoft.com/office/powerpoint/2010/main" val="349686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5B9F-BFA2-44A3-B54A-42F044B4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F855C-9597-400A-82B9-5CA5AFCD5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6" b="5446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A8F0E-D58F-44AE-BA30-BC77128028D9}"/>
              </a:ext>
            </a:extLst>
          </p:cNvPr>
          <p:cNvSpPr txBox="1"/>
          <p:nvPr/>
        </p:nvSpPr>
        <p:spPr>
          <a:xfrm>
            <a:off x="2319618" y="-1"/>
            <a:ext cx="586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>
                <a:solidFill>
                  <a:schemeClr val="tx1"/>
                </a:solidFill>
              </a:rPr>
              <a:t>Take</a:t>
            </a:r>
            <a:r>
              <a:rPr lang="es-ES" sz="4000" b="1" dirty="0">
                <a:solidFill>
                  <a:schemeClr val="tx1"/>
                </a:solidFill>
              </a:rPr>
              <a:t> a </a:t>
            </a:r>
            <a:r>
              <a:rPr lang="es-ES" sz="4000" b="1" dirty="0" err="1">
                <a:solidFill>
                  <a:schemeClr val="tx1"/>
                </a:solidFill>
              </a:rPr>
              <a:t>deep</a:t>
            </a:r>
            <a:r>
              <a:rPr lang="es-ES" sz="4000" b="1" dirty="0">
                <a:solidFill>
                  <a:schemeClr val="tx1"/>
                </a:solidFill>
              </a:rPr>
              <a:t> </a:t>
            </a:r>
            <a:r>
              <a:rPr lang="es-ES" sz="4000" b="1" dirty="0" err="1">
                <a:solidFill>
                  <a:schemeClr val="tx1"/>
                </a:solidFill>
              </a:rPr>
              <a:t>breath</a:t>
            </a:r>
            <a:endParaRPr lang="es-ES" sz="40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C106D-046B-40A7-9E06-C1FCCE798251}"/>
              </a:ext>
            </a:extLst>
          </p:cNvPr>
          <p:cNvSpPr txBox="1"/>
          <p:nvPr/>
        </p:nvSpPr>
        <p:spPr>
          <a:xfrm>
            <a:off x="0" y="4897279"/>
            <a:ext cx="3146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 </a:t>
            </a:r>
            <a:r>
              <a:rPr lang="en-US" sz="10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Migaj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71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1412</Words>
  <Application>Microsoft Office PowerPoint</Application>
  <PresentationFormat>On-screen Show (16:9)</PresentationFormat>
  <Paragraphs>137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Segoe UI Black</vt:lpstr>
      <vt:lpstr>Simple Light</vt:lpstr>
      <vt:lpstr> Trabajo Fin de Máster Estudio del efecto de la deriva de sensores para gases en modelos de ML  Autor: Daniel GARCIA TEBA Tutor: Miguel Ángel GÓMEZ LOPEZ</vt:lpstr>
      <vt:lpstr>Estructura</vt:lpstr>
      <vt:lpstr>Presentación del problema</vt:lpstr>
      <vt:lpstr>Obtención y procesado de los datos</vt:lpstr>
      <vt:lpstr>PowerPoint Presentation</vt:lpstr>
      <vt:lpstr>Obtención y procesado de los datos</vt:lpstr>
      <vt:lpstr>Obtención y procesado de los datos</vt:lpstr>
      <vt:lpstr>Obtención y procesado de los datos</vt:lpstr>
      <vt:lpstr>PowerPoint Presentation</vt:lpstr>
      <vt:lpstr>PowerPoint Presentation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Obtención y procesado de los datos</vt:lpstr>
      <vt:lpstr>PowerPoint Presentation</vt:lpstr>
      <vt:lpstr>PowerPoint Presentation</vt:lpstr>
      <vt:lpstr>Diseño e implementación de los modelos</vt:lpstr>
      <vt:lpstr>Diseño e implementación de los modelos</vt:lpstr>
      <vt:lpstr>Diseño e implementación de los modelos</vt:lpstr>
      <vt:lpstr>Diseño e implementación de los modelos</vt:lpstr>
      <vt:lpstr>Diseño e implementación de los modelos</vt:lpstr>
      <vt:lpstr>Diseño e implementación de los modelos</vt:lpstr>
      <vt:lpstr>Diseño e implementación de los modelos</vt:lpstr>
      <vt:lpstr>Diseño e implementación de los modelos</vt:lpstr>
      <vt:lpstr>Conclusiones y planes de mejora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Trabajo Fin de Máster Estudio del efecto de la deriva de sensores para gases en modelos de ML  Daniel GARCIA TEBA</dc:title>
  <cp:lastModifiedBy>Daniel García Teba</cp:lastModifiedBy>
  <cp:revision>31</cp:revision>
  <dcterms:modified xsi:type="dcterms:W3CDTF">2020-11-23T18:39:10Z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2115314954</vt:i4>
  </property>
  <property fmtid="{D5CDD505-2E9C-101B-9397-08002B2CF9AE}" pid="3" name="_NewReviewCycle">
    <vt:lpwstr/>
  </property>
  <property fmtid="{D5CDD505-2E9C-101B-9397-08002B2CF9AE}" pid="4" name="_EmailSubject">
    <vt:lpwstr>pptx</vt:lpwstr>
  </property>
  <property fmtid="{D5CDD505-2E9C-101B-9397-08002B2CF9AE}" pid="5" name="_AuthorEmail">
    <vt:lpwstr>daniel.d.garcia-teba.external@airbus.com</vt:lpwstr>
  </property>
  <property fmtid="{D5CDD505-2E9C-101B-9397-08002B2CF9AE}" pid="6" name="_AuthorEmailDisplayName">
    <vt:lpwstr>GARCIA TEBA, Daniel (ALTRAN INNOVACION SLU)</vt:lpwstr>
  </property>
</Properties>
</file>